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3" r:id="rId11"/>
    <p:sldId id="266" r:id="rId12"/>
  </p:sldIdLst>
  <p:sldSz cx="12192000" cy="6858000"/>
  <p:notesSz cx="6858000" cy="9144000"/>
  <p:defaultTextStyle>
    <a:defPPr>
      <a:defRPr lang="es-D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75907" autoAdjust="0"/>
  </p:normalViewPr>
  <p:slideViewPr>
    <p:cSldViewPr snapToGrid="0">
      <p:cViewPr varScale="1">
        <p:scale>
          <a:sx n="70" d="100"/>
          <a:sy n="70" d="100"/>
        </p:scale>
        <p:origin x="8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2.gif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DO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BEC00-C142-4C86-A6D2-46D270FBEEFB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DO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D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E3BCB3-6474-4253-9B43-55201EF18335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977477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es.wikipedia.org/wiki/Paginaci%C3%B3n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es.wikipedia.org/wiki/Tabla_de_paginaci%C3%B3n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DO" dirty="0" smtClean="0"/>
              <a:t>R/Consiste en asignar un espacio</a:t>
            </a:r>
            <a:r>
              <a:rPr lang="es-DO" baseline="0" dirty="0" smtClean="0"/>
              <a:t> de algún componente de almacenamiento para la gestión, instanciación y utilización de programas, permitiendo</a:t>
            </a:r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sistema operativo disponga, tanto para el software de usuario como para sí mismo, de mayor cantidad de memoria que esté disponible físicamente.</a:t>
            </a:r>
            <a:endParaRPr lang="es-DO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s-DO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ve mucho mas frecuente en las maquinas virtuales.</a:t>
            </a:r>
            <a:endParaRPr lang="es-DO" dirty="0" smtClean="0"/>
          </a:p>
          <a:p>
            <a:endParaRPr lang="es-DO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W/Cuando Windows presenta este mensaje</a:t>
            </a:r>
            <a:r>
              <a:rPr lang="es-DO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porque la memoria RAM no tiene la suficiente capacidad para todas los programas que se usan, el tiene un asistente que nos da </a:t>
            </a:r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solución al problema de necesitar mayor cantidad de memoria de la que se posee, consiste en que las aplicaciones mantengan parte de su información en disco, moviéndola a la memoria principal cuando sea necesario.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3BCB3-6474-4253-9B43-55201EF18335}" type="slidenum">
              <a:rPr lang="es-DO" smtClean="0"/>
              <a:t>2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959169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DO" dirty="0" smtClean="0"/>
              <a:t>W/ para asignar esta memoria…</a:t>
            </a:r>
            <a:endParaRPr lang="es-D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3BCB3-6474-4253-9B43-55201EF18335}" type="slidenum">
              <a:rPr lang="es-DO" smtClean="0"/>
              <a:t>3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338256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DO" dirty="0" smtClean="0"/>
              <a:t>Paginación de memoria dividen los programas en pequeñas partes o páginas. Del mismo modo, la memoria es dividida en trozos del mismo tamaño que las páginas llamados marcos de página.</a:t>
            </a:r>
          </a:p>
          <a:p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memoria virtual usualmente (pero no necesariamente) es implementada usando </a:t>
            </a:r>
            <a:r>
              <a:rPr lang="es-DO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Paginación"/>
              </a:rPr>
              <a:t>paginación</a:t>
            </a:r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En paginación, los bits menos significativos de la dirección de memoria virtual son preservados y usados directamente como los bits de orden menos significativos de la dirección de memoria física. Los bits más significativos son usados como una clave en una o más tablas de traducción de direcciones (llamadas </a:t>
            </a:r>
            <a:r>
              <a:rPr lang="es-DO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Tabla de paginación"/>
              </a:rPr>
              <a:t>tablas de paginación</a:t>
            </a:r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para encontrar la parte restante de la dirección física buscada.</a:t>
            </a:r>
            <a:endParaRPr lang="es-D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3BCB3-6474-4253-9B43-55201EF18335}" type="slidenum">
              <a:rPr lang="es-DO" smtClean="0"/>
              <a:t>4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41085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 página tiene un número que se utiliza como índice en la tabla a esta tabla se le llama…</a:t>
            </a:r>
            <a:endParaRPr lang="es-D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3BCB3-6474-4253-9B43-55201EF18335}" type="slidenum">
              <a:rPr lang="es-DO" smtClean="0"/>
              <a:t>5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3533016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3BCB3-6474-4253-9B43-55201EF18335}" type="slidenum">
              <a:rPr lang="es-DO" smtClean="0"/>
              <a:t>6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405470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 posible comenzar a ejecutar un programa, cargando solo una parte del mismo en memoria, y el resto se cargara bajo la solicitud.</a:t>
            </a:r>
          </a:p>
          <a:p>
            <a:r>
              <a:rPr lang="es-DO" dirty="0" smtClean="0"/>
              <a:t>Esto evita que la</a:t>
            </a:r>
            <a:r>
              <a:rPr lang="es-DO" baseline="0" dirty="0" smtClean="0"/>
              <a:t> computadora se ralentice ya que solo carga una parte y no todo</a:t>
            </a:r>
          </a:p>
          <a:p>
            <a:endParaRPr lang="es-DO" baseline="0" dirty="0" smtClean="0"/>
          </a:p>
          <a:p>
            <a:r>
              <a:rPr lang="es-DO" baseline="0" dirty="0" smtClean="0"/>
              <a:t>El costo del CPU es mayor, ya que además de manejar el programa también esta manejando direcciones de memoria virtual y mas solicitudes</a:t>
            </a:r>
            <a:endParaRPr lang="es-D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3BCB3-6474-4253-9B43-55201EF18335}" type="slidenum">
              <a:rPr lang="es-DO" smtClean="0"/>
              <a:t>7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4267963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 un esquema de manejo de memoria mediante el cual la estructura del programa refleja su división lógica, llevándose a cabo una agrupación lógica de la información en bloques de tamaño variable denominados segmentos.</a:t>
            </a:r>
          </a:p>
          <a:p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 contrario</a:t>
            </a:r>
            <a:r>
              <a:rPr lang="es-DO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paginación, la segmentación varia su tamaño por división, y la paginación es siempre la misma.</a:t>
            </a:r>
            <a:endParaRPr lang="es-DO" dirty="0" smtClean="0"/>
          </a:p>
          <a:p>
            <a:endParaRPr lang="es-D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3BCB3-6474-4253-9B43-55201EF18335}" type="slidenum">
              <a:rPr lang="es-DO" smtClean="0"/>
              <a:t>8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92984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3BCB3-6474-4253-9B43-55201EF18335}" type="slidenum">
              <a:rPr lang="es-DO" smtClean="0"/>
              <a:t>9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8988371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D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la segmentación se necesita que estén cargadas en memoria áreas de tamaños variables. </a:t>
            </a:r>
            <a:endParaRPr lang="es-D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3BCB3-6474-4253-9B43-55201EF18335}" type="slidenum">
              <a:rPr lang="es-DO" smtClean="0"/>
              <a:t>10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1006324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1934559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069731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1176873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380386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971813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1967989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91852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636017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1791256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1794140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DO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954566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22578-66B7-4629-88FD-2B0BD5622014}" type="datetimeFigureOut">
              <a:rPr lang="es-DO" smtClean="0"/>
              <a:t>28/11/14</a:t>
            </a:fld>
            <a:endParaRPr lang="es-D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D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0B41A-FA0C-43E4-9960-0878E31726FB}" type="slidenum">
              <a:rPr lang="es-DO" smtClean="0"/>
              <a:t>‹#›</a:t>
            </a:fld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3331378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DO" dirty="0" smtClean="0"/>
              <a:t>Gestión de memoria virtual</a:t>
            </a:r>
            <a:endParaRPr lang="es-D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4026710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DO" dirty="0"/>
              <a:t>SEGMENTACIÓN </a:t>
            </a:r>
            <a:r>
              <a:rPr lang="es-DO" dirty="0" smtClean="0"/>
              <a:t>PAGINADA o PAGINACI</a:t>
            </a:r>
            <a:r>
              <a:rPr lang="es-DO" dirty="0" smtClean="0"/>
              <a:t>Ó</a:t>
            </a:r>
            <a:r>
              <a:rPr lang="es-DO" dirty="0" smtClean="0"/>
              <a:t>N Y </a:t>
            </a:r>
            <a:r>
              <a:rPr lang="es-DO" dirty="0" smtClean="0"/>
              <a:t>SEGMENTACIÓN</a:t>
            </a:r>
            <a:r>
              <a:rPr lang="es-DO" dirty="0" smtClean="0"/>
              <a:t> COMBINADA</a:t>
            </a:r>
            <a:endParaRPr lang="es-DO" dirty="0"/>
          </a:p>
        </p:txBody>
      </p:sp>
      <p:pic>
        <p:nvPicPr>
          <p:cNvPr id="7170" name="Picture 2" descr="http://lsi.vc.ehu.es/pablogn/docencia/manuales/SO/TemasSOuJaen/ADMINISTRACIONDELAMEMORIA/Image100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550" y="1429062"/>
            <a:ext cx="8420669" cy="5284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588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220167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DO" dirty="0" smtClean="0"/>
              <a:t>Definición</a:t>
            </a:r>
            <a:endParaRPr lang="es-DO" dirty="0"/>
          </a:p>
        </p:txBody>
      </p:sp>
      <p:pic>
        <p:nvPicPr>
          <p:cNvPr id="1026" name="Picture 2" descr="http://blog.neuronaltraining.net/uploaded_images/vmware_windows_7_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060" y="1930173"/>
            <a:ext cx="4267200" cy="3676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acersupport.com/acerpanam/images/acer/0000/error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0432" y="2924855"/>
            <a:ext cx="3571875" cy="13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1664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DO" dirty="0"/>
          </a:p>
        </p:txBody>
      </p:sp>
      <p:pic>
        <p:nvPicPr>
          <p:cNvPr id="2050" name="Picture 2" descr="https://lh5.googleusercontent.com/-zi0MCgMkHms/TX0v0adK-yI/AAAAAAAAASU/baxOIR6MIlQ/s1600/Propiedades+del+sistem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224" y="365125"/>
            <a:ext cx="4710231" cy="5735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362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DO" dirty="0" smtClean="0"/>
              <a:t>Paginación</a:t>
            </a:r>
            <a:endParaRPr lang="es-DO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5922159"/>
              </p:ext>
            </p:extLst>
          </p:nvPr>
        </p:nvGraphicFramePr>
        <p:xfrm>
          <a:off x="838200" y="2355374"/>
          <a:ext cx="10515600" cy="3291840"/>
        </p:xfrm>
        <a:graphic>
          <a:graphicData uri="http://schemas.openxmlformats.org/drawingml/2006/table">
            <a:tbl>
              <a:tblPr/>
              <a:tblGrid>
                <a:gridCol w="3505200"/>
                <a:gridCol w="3505200"/>
                <a:gridCol w="350520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DO" dirty="0">
                          <a:effectLst/>
                        </a:rPr>
                        <a:t>Número de marco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DO" dirty="0">
                          <a:effectLst/>
                        </a:rPr>
                        <a:t>Programa.#página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DO" dirty="0">
                          <a:effectLst/>
                        </a:rPr>
                        <a:t>Dirección física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Programa A.0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1000:0000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Programa A.1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1000:1000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Programa A.2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1000:2000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Programa D.0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1000:3000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Programa D.1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1000:4000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Programa C.0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1000:5000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Programa C.1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1000:6000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Programa D.2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DO" dirty="0">
                          <a:effectLst/>
                        </a:rPr>
                        <a:t>1000:7000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A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7469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D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DO" dirty="0"/>
          </a:p>
        </p:txBody>
      </p:sp>
      <p:pic>
        <p:nvPicPr>
          <p:cNvPr id="4098" name="Picture 2" descr="http://3.bp.blogspot.com/-5MFuPxNm4mE/UD_QUSFdwxI/AAAAAAAAANU/Yv2BY37EZ1A/s1600/paginaci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878" y="150126"/>
            <a:ext cx="10299767" cy="628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759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DO" dirty="0" smtClean="0"/>
              <a:t>Características de la paginación</a:t>
            </a:r>
            <a:endParaRPr lang="es-D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DO" dirty="0" smtClean="0"/>
              <a:t>Se divide la memoria física en bloques de tamaño fijo llamados marcos.</a:t>
            </a:r>
          </a:p>
          <a:p>
            <a:r>
              <a:rPr lang="es-DO" dirty="0" smtClean="0"/>
              <a:t>Se divide la memoria Secundaria en bloques de tamaño llamados páginas.</a:t>
            </a:r>
          </a:p>
          <a:p>
            <a:r>
              <a:rPr lang="es-DO" dirty="0" smtClean="0"/>
              <a:t>Para correr un programa en páginas de tamaño, se necesitan encontrar n marcos y cargar el programa.</a:t>
            </a:r>
          </a:p>
          <a:p>
            <a:r>
              <a:rPr lang="es-DO" dirty="0" smtClean="0"/>
              <a:t>Se establece una tabla de páginas para trasladar las direcciones lógicas a físicas.</a:t>
            </a:r>
          </a:p>
          <a:p>
            <a:r>
              <a:rPr lang="es-DO" dirty="0" smtClean="0"/>
              <a:t>Se produce fragmentación interna</a:t>
            </a:r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4052024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DO" dirty="0" smtClean="0"/>
              <a:t>Ventajas y Desventajas de la Paginación</a:t>
            </a:r>
            <a:endParaRPr lang="es-D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DO" dirty="0"/>
          </a:p>
        </p:txBody>
      </p:sp>
      <p:pic>
        <p:nvPicPr>
          <p:cNvPr id="5122" name="Picture 2" descr="http://www.blog.loventine.com/wp-content/uploads/2014/03/Ventajas-y-desventajas-de-buscar-pareja-en-Intern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023" y="2038018"/>
            <a:ext cx="7781925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237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DO" dirty="0" smtClean="0"/>
              <a:t>Segmentación</a:t>
            </a:r>
            <a:endParaRPr lang="es-DO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329" y="1490839"/>
            <a:ext cx="6108170" cy="4351338"/>
          </a:xfrm>
        </p:spPr>
      </p:pic>
      <p:pic>
        <p:nvPicPr>
          <p:cNvPr id="6146" name="Picture 2" descr="http://www.codejobs.biz/www/lib/files/images/81b1f4567b0d19c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486" y="2171083"/>
            <a:ext cx="381000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809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949" y="280645"/>
            <a:ext cx="10080009" cy="64975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358" y="0"/>
            <a:ext cx="10515600" cy="764275"/>
          </a:xfrm>
        </p:spPr>
        <p:txBody>
          <a:bodyPr/>
          <a:lstStyle/>
          <a:p>
            <a:pPr algn="r"/>
            <a:r>
              <a:rPr lang="es-DO" dirty="0" smtClean="0"/>
              <a:t>SEGMENTACIÓN</a:t>
            </a:r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2194260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474</Words>
  <Application>Microsoft Office PowerPoint</Application>
  <PresentationFormat>Widescreen</PresentationFormat>
  <Paragraphs>64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Gestión de memoria virtual</vt:lpstr>
      <vt:lpstr>Definición</vt:lpstr>
      <vt:lpstr>PowerPoint Presentation</vt:lpstr>
      <vt:lpstr>Paginación</vt:lpstr>
      <vt:lpstr>PowerPoint Presentation</vt:lpstr>
      <vt:lpstr>Características de la paginación</vt:lpstr>
      <vt:lpstr>Ventajas y Desventajas de la Paginación</vt:lpstr>
      <vt:lpstr>Segmentación</vt:lpstr>
      <vt:lpstr>SEGMENTACIÓN</vt:lpstr>
      <vt:lpstr>SEGMENTACIÓN PAGINADA o PAGINACIÓN Y SEGMENTACIÓN COMBINADA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Gestión de memoria virtual</dc:title>
  <dc:creator>Willson Acevedo</dc:creator>
  <cp:lastModifiedBy>Willson Acevedo</cp:lastModifiedBy>
  <cp:revision>8</cp:revision>
  <dcterms:created xsi:type="dcterms:W3CDTF">2014-11-28T15:24:03Z</dcterms:created>
  <dcterms:modified xsi:type="dcterms:W3CDTF">2014-11-28T16:31:27Z</dcterms:modified>
</cp:coreProperties>
</file>

<file path=docProps/thumbnail.jpeg>
</file>